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71B54-F595-4142-9E74-805A5FE8E6CD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F79AF-5FC7-40B7-AD1D-CDC65319C0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248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F79AF-5FC7-40B7-AD1D-CDC65319C0A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48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87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48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6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82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65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5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0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3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29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72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D79D-B75E-4F1C-A7E8-C04ED56C17DA}" type="datetimeFigureOut">
              <a:rPr lang="de-DE" smtClean="0"/>
              <a:t>29.01.2018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6BC97-B400-471B-B33E-78C31068C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30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Person, Frau enthält.&#10;&#10;Mit hoher Zuverlässigkeit generierte Beschreibung">
            <a:extLst>
              <a:ext uri="{FF2B5EF4-FFF2-40B4-BE49-F238E27FC236}">
                <a16:creationId xmlns:a16="http://schemas.microsoft.com/office/drawing/2014/main" id="{CBE3E62A-9D57-4D26-905D-FA27B4024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614" y="-23994"/>
            <a:ext cx="903268" cy="2010501"/>
          </a:xfrm>
          <a:prstGeom prst="rect">
            <a:avLst/>
          </a:prstGeom>
        </p:spPr>
      </p:pic>
      <p:pic>
        <p:nvPicPr>
          <p:cNvPr id="70" name="Grafik 69" descr="thermaca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41180" y="5850712"/>
            <a:ext cx="1120832" cy="980728"/>
          </a:xfrm>
          <a:prstGeom prst="rect">
            <a:avLst/>
          </a:prstGeom>
        </p:spPr>
      </p:pic>
      <p:pic>
        <p:nvPicPr>
          <p:cNvPr id="2050" name="Grafik 1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48054" y="1811601"/>
            <a:ext cx="1087924" cy="108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Grafik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79164" y="87187"/>
            <a:ext cx="1566938" cy="134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Grafik 21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70922" y="1715528"/>
            <a:ext cx="792612" cy="1079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 Box 4"/>
          <p:cNvSpPr txBox="1">
            <a:spLocks noChangeArrowheads="1"/>
          </p:cNvSpPr>
          <p:nvPr/>
        </p:nvSpPr>
        <p:spPr bwMode="auto">
          <a:xfrm>
            <a:off x="5310859" y="179855"/>
            <a:ext cx="252028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1. Welche Bedingungen </a:t>
            </a:r>
            <a:br>
              <a:rPr lang="de-DE" dirty="0"/>
            </a:br>
            <a:r>
              <a:rPr lang="de-DE" dirty="0"/>
              <a:t>     benötigt eine </a:t>
            </a:r>
            <a:br>
              <a:rPr lang="de-DE" dirty="0"/>
            </a:br>
            <a:r>
              <a:rPr lang="de-DE" dirty="0"/>
              <a:t>     Verbrennung?</a:t>
            </a:r>
          </a:p>
        </p:txBody>
      </p:sp>
      <p:sp>
        <p:nvSpPr>
          <p:cNvPr id="2059" name="Text Box 5"/>
          <p:cNvSpPr txBox="1">
            <a:spLocks noChangeArrowheads="1"/>
          </p:cNvSpPr>
          <p:nvPr/>
        </p:nvSpPr>
        <p:spPr bwMode="auto">
          <a:xfrm>
            <a:off x="8251547" y="2818228"/>
            <a:ext cx="274531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3. Was passiert bei der </a:t>
            </a:r>
            <a:br>
              <a:rPr lang="de-DE" dirty="0"/>
            </a:br>
            <a:r>
              <a:rPr lang="de-DE" dirty="0"/>
              <a:t>     Verbrennung von Eisen?</a:t>
            </a:r>
          </a:p>
        </p:txBody>
      </p:sp>
      <p:sp>
        <p:nvSpPr>
          <p:cNvPr id="2060" name="Text Box 6"/>
          <p:cNvSpPr txBox="1">
            <a:spLocks noChangeArrowheads="1"/>
          </p:cNvSpPr>
          <p:nvPr/>
        </p:nvSpPr>
        <p:spPr bwMode="auto">
          <a:xfrm>
            <a:off x="7591376" y="4218056"/>
            <a:ext cx="3092666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4. Welche Rolle spielt die </a:t>
            </a:r>
            <a:br>
              <a:rPr lang="de-DE" dirty="0"/>
            </a:br>
            <a:r>
              <a:rPr lang="de-DE" dirty="0"/>
              <a:t>     Energie bei Verbrennungen?</a:t>
            </a:r>
          </a:p>
        </p:txBody>
      </p:sp>
      <p:sp>
        <p:nvSpPr>
          <p:cNvPr id="2062" name="Text Box 8"/>
          <p:cNvSpPr txBox="1">
            <a:spLocks noChangeArrowheads="1"/>
          </p:cNvSpPr>
          <p:nvPr/>
        </p:nvSpPr>
        <p:spPr bwMode="auto">
          <a:xfrm>
            <a:off x="1457220" y="2333435"/>
            <a:ext cx="1998177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7. Wie ändert sich </a:t>
            </a:r>
            <a:br>
              <a:rPr lang="de-DE" dirty="0"/>
            </a:br>
            <a:r>
              <a:rPr lang="de-DE" dirty="0"/>
              <a:t>    die Masse bei </a:t>
            </a:r>
            <a:br>
              <a:rPr lang="de-DE" dirty="0"/>
            </a:br>
            <a:r>
              <a:rPr lang="de-DE" dirty="0"/>
              <a:t>    Verbrennungen?</a:t>
            </a:r>
          </a:p>
        </p:txBody>
      </p:sp>
      <p:sp>
        <p:nvSpPr>
          <p:cNvPr id="2063" name="Text Box 9"/>
          <p:cNvSpPr txBox="1">
            <a:spLocks noChangeArrowheads="1"/>
          </p:cNvSpPr>
          <p:nvPr/>
        </p:nvSpPr>
        <p:spPr bwMode="auto">
          <a:xfrm>
            <a:off x="1679575" y="4061315"/>
            <a:ext cx="2921051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6. Wie können wir uns den Aufbau von Eisenoxid auf der Teilchenebene erklären?</a:t>
            </a:r>
            <a:endParaRPr lang="de-DE" sz="1400" dirty="0"/>
          </a:p>
        </p:txBody>
      </p:sp>
      <p:cxnSp>
        <p:nvCxnSpPr>
          <p:cNvPr id="2064" name="AutoShape 11"/>
          <p:cNvCxnSpPr>
            <a:cxnSpLocks noChangeShapeType="1"/>
            <a:stCxn id="2058" idx="3"/>
            <a:endCxn id="33" idx="1"/>
          </p:cNvCxnSpPr>
          <p:nvPr/>
        </p:nvCxnSpPr>
        <p:spPr bwMode="auto">
          <a:xfrm>
            <a:off x="7831139" y="641520"/>
            <a:ext cx="1107085" cy="1238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65" name="WordArt 10"/>
          <p:cNvSpPr>
            <a:spLocks noChangeArrowheads="1" noChangeShapeType="1" noTextEdit="1"/>
          </p:cNvSpPr>
          <p:nvPr/>
        </p:nvSpPr>
        <p:spPr bwMode="auto">
          <a:xfrm>
            <a:off x="4367214" y="2926092"/>
            <a:ext cx="3463925" cy="647700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de-DE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Arial Black"/>
              </a:rPr>
              <a:t>Brände und</a:t>
            </a:r>
            <a:br>
              <a:rPr lang="de-DE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Arial Black"/>
              </a:rPr>
            </a:br>
            <a:r>
              <a:rPr lang="de-DE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Arial Black"/>
              </a:rPr>
              <a:t>Brandbekämpfung</a:t>
            </a:r>
          </a:p>
        </p:txBody>
      </p:sp>
      <p:cxnSp>
        <p:nvCxnSpPr>
          <p:cNvPr id="2066" name="AutoShape 12"/>
          <p:cNvCxnSpPr>
            <a:cxnSpLocks noChangeShapeType="1"/>
            <a:stCxn id="2059" idx="2"/>
            <a:endCxn id="2060" idx="0"/>
          </p:cNvCxnSpPr>
          <p:nvPr/>
        </p:nvCxnSpPr>
        <p:spPr bwMode="auto">
          <a:xfrm rot="5400000">
            <a:off x="9004209" y="3598059"/>
            <a:ext cx="753497" cy="486496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67" name="AutoShape 13"/>
          <p:cNvCxnSpPr>
            <a:cxnSpLocks noChangeShapeType="1"/>
            <a:stCxn id="2060" idx="2"/>
            <a:endCxn id="50" idx="3"/>
          </p:cNvCxnSpPr>
          <p:nvPr/>
        </p:nvCxnSpPr>
        <p:spPr bwMode="auto">
          <a:xfrm rot="5400000">
            <a:off x="7970789" y="4181259"/>
            <a:ext cx="483793" cy="1850049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8938224" y="1556754"/>
            <a:ext cx="1944216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2. Können Metalle</a:t>
            </a:r>
            <a:br>
              <a:rPr lang="de-DE" dirty="0"/>
            </a:br>
            <a:r>
              <a:rPr lang="de-DE" dirty="0"/>
              <a:t>     brennen?</a:t>
            </a: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345390" y="943507"/>
            <a:ext cx="199817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8. Wie kann man </a:t>
            </a:r>
            <a:br>
              <a:rPr lang="de-DE" dirty="0"/>
            </a:br>
            <a:r>
              <a:rPr lang="de-DE" dirty="0"/>
              <a:t>    Brände löschen?</a:t>
            </a:r>
          </a:p>
        </p:txBody>
      </p:sp>
      <p:sp>
        <p:nvSpPr>
          <p:cNvPr id="31746" name="AutoShape 2" descr="data:image/jpeg;base64,/9j/4AAQSkZJRgABAQAAAQABAAD/2wCEAAkGBhQRERQSEBIVEBUPFBUUFBYWFRUWFhQUFRUVFBQUFRcZHCYeFxkkGRQUIC8gIycqLSwsFR8xNTAqQSYrLCkBCQoKDgwOGg8PGi0lHCQsMCwvLDQpLCsvKiwpMiksKSkvLCouMC0sLTQpLy0sKSwsLCwsLSwqKSosKSksLCwsLP/AABEIAOEA4QMBIgACEQEDEQH/xAAcAAEAAQUBAQAAAAAAAAAAAAAABgIDBAUHAQj/xABIEAABAwIDBAUGCwYFBAMAAAABAAIRAwQSITEFBhNBByJRcYEUMkJhkbEjNVJyc4KhssHC0TNDYqLS4SQ0RIOSU2OT8BWjs//EABoBAQADAQEBAAAAAAAAAAAAAAABAgQDBQb/xAAzEQACAQIDBQUIAgMBAAAAAAAAAQIDEQQhMRITMkFRYXGRofAFFCJSgbHB0TNCkqLhNP/aAAwDAQACEQMRAD8A7iiIgCIiAIiIAiIgCIiAIiIAiIgCIiAIiIAiIgCIiAIiIAiIgCIiAIiIAiIgCIiAItftLeC3tv8AMV6VL1Oe0HwbMn2KJ7T6ZbGnIpcW5P8AAzC3/k+PsBUOSR0jSnPRE8RcrZ01uJkWjQ3kDVM+JwQslnTOPStD4VR+LFz3sOpsXszEtXUfNfs6Wi55T6ZKPpW1UdzmH9Fks6YLU60q4+rTP51O9h1Kv2diV/T7E6RQxnSzZHXit76f6ErIp9J9gf3zm99Kp+DVO8j1KPBYhf0fgStFHGdIlgf9S0d7ag97Vfp772LtLuj4vA96nbj1Obw1ZawfgzeItYzee0Ol1QP+7T/VZFPa1F3m1qbu6ow/ipuijpTWqfgZaKhlZp0cD3EFVqTmEREAREQBERAEREAREQBERAEREAUf6QKhbs26LSWkUjBBIIzGhCkCjnSL8WXf0R94UPQ6UuNd6PnMnOeZ5r0FUSqgsh9ImZ9vorsqzb6LbbH3er3eLyenxOHGLNrQJmBLiM8iuNrvI9NTUIJydka+V7K3rtwr4f6Zx7nUz+ZYt3urd0mOfVt3sYwS5xiAO0kFTsS6ELE0npNeKNXK9lUykqp3uVSkqmUlBcqleQvEQXKgezJXWXbxo9w7nOHuKsSkoLmfT25cN824rDuq1P1WQzey8Gl3X/8AK8+8rUSkqbso4QeqXgb6nvzfN0u6njhPvBWQzpIvx/qSe+nSP5FGpXhKnal1Obw9F6wXgiVDpVvx+8Y7vpN/CFW3plvm6toO76bvweoZUKxqhV1OXUwVcPR+VeB3jo331q7RbWNZlNhouYBgxAEODjmHE/J+1TNcr6CfMu/n0fu1F1RbIO6Pm8RFRqNLQIiKxwCIiAIiIAo30jfFd39EfeFJFG+kb4ru/oj7woehenxrvPnGVU1UBVtWVn0cTOt9FkUqzm+Y5zZ+S5wk+BWPb+apFuRsvyi9pNIltM8V/czMDxdhHiuNrux6EpRhS2paJEp3vvX2Wz7a2bUeKtSC9we7HDOvU60z57mjuBWTtO1Ldk0qVxciiaxY6o+sXvcZPFwNGbnHzBHYCtJt53l+120Rmyk5tL6rJfWPtxD6oWN0hXpuL/gszFENosH/AHHwXfa5rfqLu3a76ZHi06O1u46N3m3bToYe2d0HUadGrSqtuqdy4NpljXBxcQS0YTMzB9ivP3GfTwNuLm3t6lWMFN73F5nIThaQM8pzCntE02XltaSP8JbOe0fxnDSB78Dap+uVDtq7Zrvu6rfIKNao2oWtm3e+oWtcRTJcHZ9UNM6KHCKOtLGV6nwrvvle3LXI0z90bkXJtRTxVAMWRGHAdH4jADe/nlqsu66P7qmWNcKZNV4Y0CoCcRBdpGkNcZ9Slllt2o2zutoVgxtZ8UaYaDA4ZNNgzJn4V7yc+S0nRvQmvXu6xLvJ6bi57jJLnyXEk88DXe1RsRyXU6e+V9iU8ko5Pnd+Jrm7gXhcWYGBw0Bq0wXRqWiZI9eix7fcu8eSBQcMJLesWMktyOHE4Yu8SFutw8V3tF91VMljXVCT6Jf1GNHYA0uy/hXu69Z1/tY3DiS2ljqNnRrB1KTR2DrNPrzUbMX4l5YqvByT2fhjd5PJ9NSL0dhXD6jqTKNR1SmYe0NJLfncgq9obuXNBuOtQqU2/KIluekkSB4qS7Y2c1xq311cPoUrqoRSp0hNSsxvVpzmGgFrA7OdZMLcW1KlT2fSphlSky/uKTMNV+NxY57SSYADZZTOQ+UE3azIl7QktlpXTsnk9eefZ9SL2G6DW0BdX1byak6MDQ3FVqTmMI5SMxkcs8hmsC7tbZ7f8H5U+piAwPpsMtzlwNPTQZEc1u+lO5cbtlM5Mp0QWjlL3OxEf8Wj6qxtn7Mq21uKta8dYUriHBjMTqtWBkQ1sQIPbzE8kcVfZSLQrTdNVpSzekeXdo2/WhG7i1fTMVGOpk8nNLT7CFaIyldYfYNr0bG3qGpWFR5rk1o4nCpsLiHRpJqUmxOjlrXbfqXt66xpEUrUY6bw1oxPpsBFSD6IJGEYYgGUdPtIj7Rck7R0u3nlZfTyOZPP2LHqLql/vFRo3LadK7ZbUbZ+B9Btq8h+ExUDngHFMEZfaoRvPtO3fUrttqTcL6ofTeG4erhbiABAIGLFlpmp2UuZRYl1Xwteu77XJ10EeZd/PpfdqLqq5V0EeZd/PpfdeuqrTDhPDxX8rCIiuZgiIgCIiAKN9I/xXd/RH3hSRRrpI+K7v6I+8KHoXp8a7z5wCuNVtVtWVn0MTPoaK61xGhI7iQs7YuwnVmB2INBJ5EnIwpJZblUz57nO+z3Lz6uKpU5WbzNzrwjGzIcyoWmWktPaCQc9cxmgquDsQccUzik4p1nFrPrXS7bcu25057ys+luXa/8ARCvTq7zhRll7QpR/r9jlJvKmMVDUeXiIeXuLhGkOJlbCtvbeObhddVY9Tg0+1oB+1T/a+5FAUKrqFEcRrHGnJyxASJXLbm8wiTRYcpyNRv5l3+JHL33DT4oadiLz9p1XUhRNV5pNMinPVBEkGO8n2r232tWp030qdRzKdWcbREOkQZynTLVa922KXOk8fNqA9vJzfV2qpu0aB9N7J+UwH7WuPuU2n0fruO0cZhJK2S56czY2G2q1Br20ahpisIfAacQgjUgkZE6dq92XtutbY+A/h8UYXdVpJAmACQY1OiwqbmO8ytSd6i4sPseArz7CoBJY6O0CR7Rkq7VjSnh6t7Wd9e02dpvfcU6LaANN7KcYOJSbULI0wl3ZymVZ2tvNXuhTbXeHcGS0gYTJAGIkanL7StWUU7TtYusPSUtpRVyRP3sr3FPhVaVG5cGlrXvpg1G4obLTMF0kctY1V643nrmnTbWtqFV1v1KdSozG5sZeaHQT1OyDhBz1Udtbo0yS2Jc0t7g7mOw5arMqbfe6eqwYiSYDhIJccPnZDC9zcuR56qyl1Znlhop/DFW72jdHpCueLxjSp4uFwm5PAaMWNzhnqepPqaFoth7Sq29dlSkMTxlB0eHDrA945+KuDeGp6UO01n+HEO52Ez84r07dJDpEOiAQXSZbwyCScssycyS1uilu/MiNFU4tKnqramVtTb9saj6hsBxnkl2Ou51MPOZdgaADnnGiiLz61JBvCIJcwTnDZdDi8RUnkGmJI7c81q9p7XNVuEiBiDuU5YwJho9FzR9QK2T5nBRcMrPxudJ6CP2d38+l9166quVdA/7O7+fS+69dVWmHCeFiv5WERFczhERAEREAUa6SPiu7+iPvCkqjXSR8V3f0R+81Q9C9PjXefN4VxqthVtWVn0MSf7ot+Ab3u+8VMLRqie53+XZ3u+8VMbUL5epHaxEu85VnYz6DFm02rGoBZbV9FhadonkVJZitUwtJ7PfyXO95tjtfiIAlw/vKmO0LzFpo37T2qLbRryVGIqXdkd6ELLMgtxucTJa7w+1aS62K+nqCuoWLJKyK1g1x6zQVSFeSLyoxZyzYmyC+oGlpg9gJ7pjlyn1qa70VhTbSoU5aHExGUREfa5b2pQbRp1HsaBgY53fhaSJUWZvHVq9fyWlV4UmYccPVc8nzvkscfBTOe3m9DrRoO2RMrLYVLgNFZoqFrJcXZnt1Ucudj0HEw3D2QXCPeFXU3nvCCPJW/JME6kxHndpA8Qte7a1ckDyYS4uaACZJaJcInkJnuKx1tptbtrxRroQlC935nlXd9vovd/K79Fh1dkR+8Hi1w90q8L+s8AtoSHAEHOCCHEGe6m8/VK17tsuPox4lWp77Rv7G1Tl1+xc/+P7KjP5/6VV/8UT6bPa7+lYo2mewH/3uV5m2iPQHt/suzVTkWc5dSt2xvlVB4NJ98Ky6ypN5OqH1kNHsbn9quP21P7se0qw/aM+iB4A+8JHe8yqSfF68DqnQw4Gncw1rQH08miPRd4nxXSFzToUrF1O6nk+n91y6WvTpcCPnMdbfytp/xBERdTGEREAREQBRrpJ+K7v6I/eapKo10k/Fd39F+Zqh6F6fGu8+bwq2qgKtqzM+gidJ3Jt3OtmEDIF+ZyHnHmpfQwjV3vj2rRbkNDtnU2u0JqTnEfCOMysl9rU04zyzsOEEj2Lya1KNCe8STvnn+ly7czDOe8k43tZm2qbRDQ4hwGDkeeQOZ5KqpeYhnOHKSDEE+rmtS63p1C17gCcs+7Se1e17hwxMa0uD/NIzAnWeyF0nKrTTad09El32/CyM8Yxk0uZVtCsWHD7PWO1aKuZKknlOWoyynXTIx7Fhmux7sOVTWcvN8eShzhKdovs9fvQ7RlJLNGPsq3zWfXtoKv2toG5t07OY/VZdeloV3VJpZlXVTeRpdq04tqxP/SqfcKgO7QqfCGk8MINKZbLT8Jq4kw0DmNSCRGqmu9F8BSqMHOm77pXP9lUKLp41QszaAM8JEPLi4gTlDY9ZRw3kXBfs3UOBtm+tqdbICtgAeD8JSw1G4HsHEc3FIgEnX35XaFpWaQBUptLqhJIpBwDzSL6hGJ+HVrm5AA5nsjTCwtS9w8qcGjBhcWk4gW/CaDIg6ZZx3TUNnW2nlR5+oHquM5t6vWwtg64p9S5PByf9l4I6u3qJsaLq+GmGuyzhvBeGtbxG2xc0h0xD3HkRB0la+nuq50fCAhwbENJgkUzDhMiOI0k9mfqVoWdDilvlR4eGWvzBnE0Frm5kdUnxHZmvfILeCRckHCeqflYRDcUQRMjF3ZK8cNON9mSX0RZO2n2K27rkieIP3WWHXigEAQc4xDln6sppbuu6AcY0GIYTibJAjDqT50etsZSFW+wtsTA27dBeGuJ9GnDjiyGshoj1qza2VBwBqXRY6TIAccxU1B5y0F2cZ4e1W3Vb5/JDbfV+Brr22NKo5hzwnu1AIykxkRzVhb0bMtSRN3MxJwnmczmPsPfKpp7LtcsV3hnMw3FlLuwaxhPiQtCi7Zl96u3wZP8AoP8A2d19JT+65dPXMuhIAMuwMwKrAO7C6F01a6fCjwMZ/NL1yCIiuZQiIgCIiAKM9JPxXd/RfmapMoz0lfFd39F+Zqh6F6fGu8+cAq2qgKsLMz6CJ03cq/As2035A8QSNRL3LZ1tnFwJ4rqojSQAfUYGajG7Lv8ADM73feK2QqmV503GcvjV7adhjnBqTcXY29vcu82lQcTpLgAB4n8FmUaD2CXkYqh5aDLl7FqrSTqT7StxdOc5gwxjbBAJjFGRz7lWnSUU3G+0ll+fqcanJcjAr7PplxxtE6k5gGfVOqt4DSM02Nc3syEd05FVuD2zVqDDBHVBmGic/tnwXtxUktwES7MdkjOVym7rYnHN6cnzt+LhXvdPLy7S7a3b3OGCkWZiTLcMc5AK3FyCQAOZhaEbWj9o1zHjnBIPiNQpBQqS0HSQD3LVg0mpQzv606dpzrXTUrEWq7pXDqruI6m5jiZdJ808sJHZyV+42FaMEcFroyyaCZAkzl2Z+BUpxkjktFta4YIxUx5+HNpEzGJwA87L2wBzWidJRyjfyIjVlLVmlqbGtySBRAggea3VznMaO8ljvZKwbnYlEZ8MDwb8rD75/wCJ7FsqrmSRgYIIEySIxBuoOeWI9w9ax6hbmQ5rTBeNQZBMTnk6BOehMarz909rSX+SNcKj6+TNVV2JT5MzhxjKerjkRzPwb8h2LErbBEOcGiG4pMiOqHFw/kcO8La1qbZwh7YJAJEABh1LpPzDHrPZniuosdm64DS7DJOc4qjmunOSA0Yo164y1WinDln/AJI0Ko1nfyZrqG72KCAIdh9KIxFgAOWR+Eae7NX6W7siQzF5vMek1rmiI1Ie1VC0ZH+ZbJBJEiJx4WtyPyAXHl5oEzleqUqQmK5qHOMiJhowgzpmQO5pPJdXHLP7lnUd8n/qy1V3agE8OMOOcxEUw0uggZ5uAHrWFtLYRoiXsAzgQ+ZPW7BpDf5h2rLvGNB6j8QzM/WcBpzgA/WWuqmPTI9qpeKds/E70YzlZtq3cdL6FWAUrmBHwlPt+Se1dJXOOhg/BXOZPwjNfmldHXo0eBHiY5WxEvXJBERdTEEREAREQBRnpK+K7v6L8zVJlGekr4ru/ovzNUPQvT413nzgFUFSFW1ZmfQRJvu2f8O3vd94rbUKJJWo3ZngN73feKlNlSXiSq2qNPqcasc7mVaW0BVVQsljV66jK3QSksjE5WZrXVnDnI7Dmsa3DGOLgyCew5CdYGgWzq2qw32h7FdxaCcWZNK8Z6x3j9FtbWq0jJwPitALZZNG3XWNSS1RzlSi9GbwhavauLLCWD5znDORERr2ePrVxhOkn2la7aDA3MnnjzLfOGYgEGYDSY5+tROSm8ln4lYw2TDqMIObmuEzBe6Y647O13/1jVYQ6pBLQ8RhIlxBgMa7PD52IOz5YxlkJu8QNGIOBcG6FzTm12EcjiJMmDyJMGRNBqROF+HBiE9Qzm4NLp1ks8MTcjiKyKFTaaendH9mqLXpswKjcsg52RMjTIAuOmgkd0hYFxQdpw3c9Q7kA4/YQfFbR9TLDxmhmbPNbGFzjOUSRhpB3b1mjmsG6vHjG3iggufOENLSTja4tgRBD3ZjUR2CIjRjBJyb8v2boVZSdo28/wBGBTtahIik7MwOq7Mzhj2gjvWS2i8CSyAfV24SPvs/5DtVk7TqOydVcQNBDYGYdlllmAVk2rX1BhBJDRnk0BolmZd6PmM58oV5qn2na9VZu3mWqwPZ9gWDWDuwewLc1Nmsj9uwH5tUN0nzsEaZrUX1tgMPkcwRBBHItIMEesLnCNjvTkm7fg6V0Mg8K5kR8IzkB6J7F0dc36FwOFcxP7Rmo/gK6QvYo8CPncf/AOiXrkgiIupiCIiAIiIAoz0lfFd39F+ZqkyjPSX8V3f0f5mqHoXp8a7z5vCuNVAVbVmZ9BEme7M8JvefeVKrR6h+708JvefeVKtnsLzA7yewcyvmsUnvG11Jq2SuzZvv2sgHMnRo1P6BbKyol7cTyWzyGXtOvshau02ZTYS9zyQcy52GM9Jdotftfe4spO4YYC2q+lBLnYHMaCccQDLjEgwIOZhe5Q3EaV6b25fVLzXroeJCFevN5WRrrq2dXrvc5zm0myGy9wBz5Z55KmpstpcBRqHE0Yuq5wyJIEGc9P5h2rXXV5UqVJLwWipUcxsyesXUi0eoMEj5xWXsa3qzRpMaaRodeo4tAGB2UQAJxZgDx5ErFOc2s2l+NfX1PZ2NlHltvJVta3DujxKWuIjrtEgTPpDPQ5qe06TSAQZBEg9oOhCgG/tuDwyNXEt8NVOdhMLLai12rabQfZ+kLVhqu3TUpGHERVlJczIcyFiVyOyVXd7QY3zntb4haK83poN/eg92ayYmcpZQVytGDfIvXA7AB4LWXA7SsK63rpHQPd4R71rqu8YOlM+Lv7LDTwtVu7R6kKcunr6mfWjtJWurkdh9qsP2646MaO/EfxCsO2o48mD6s++Vvp0JrU0KEuhW1wnT3qS7Oty6qLam0GB1jJGGoIL6kj5MFo/uoxbbScHsJIADmzDGDKRPLsW5tKdzdVKtGk8Y6RJAJawloqPxZxmcTm6rVGk2c60ZJZ2X18zeXdgRcttxLg5zAXkDCHlmIjBGmEREzHNafatrh4lB4aKjcTmtAkBzW8R7m9jHtmBGobzBWKb27EMpOqVK9Jz54YxlgYSx7TE4oLhnGjtSqRtmq+qx1088VjZLXUWCWNFZzsZgFpDAIyzxLsqXrsMsXKDu7Oy8+vcTzoXdNK5yA+EZp8wro65l0HXJfRucQaCKjB1RHoc101bKStBI8nGS2q0mERF0MoREQBERAFGekr4ru/o/ztUmUZ6Sviu6+jH32qHoXp8a7z5yeyOc+38VfogYH6T1Y7dTMdiqFWCJOHT1gxlyn/0LLu6jSKpZGF1QlsCMi7KPDlCztHuKWiNrsSOG3Pt95U73UcIeSR6M92f91y63vHhoAe4ATkCRzW02JvE+g8mS4O1nrR4HVec6LU9s7YmjOpT+Ekz9kvY8fDUgwP4YZjaSaFOoK1GGtkk48iI0WZs/c8BvEdjcQwl2IxidBmGxlMkZ9qt7N3oxHzmZ82AA+PNSC33gpBvWeB7f0WqWHhJfFNW6J/fR+R5LxtXh2Wn3ERsdrdZ4AbTwOgBojIiRJ1KzrrboDQZGZMnujVRnauEVnubVYGu7yciY6oz0ha+rtEDzJcRMOfynm1ug7zK47um4rLM9NUlUs0Z22L8ue2o7MtzptPafTcOQHIc1iXO8NxU86q6OwGAtc+oSSSZJ1J1K8lWUEkbYUYRWauyt9QnUk95lUryUlXO90eoqZTEguVIqcS8xIRtFxSfZe13dWrTPXpnE8NAJDsg+q5utRjmAggEQ45kdUiK4kbVLSC0lpGYIMEHtBGitF2OdWKmrMlOx9om2rVKrA1z60sBc/GxrnvpveQGCXxjaYy805laXblbA6q57i6vcZPmJptyxh0aOcQIblhZkQJgY9bb1cgg1n565wT3uGZ8StRUeut+RglCz2mdi6B/2N19Kz7i6kuV9AjpoXX0zP/zXVFojoeJiP5GERFY4BERAEREAWt3k2Y25ta1GpOGpTIOEwe0Qe8BbJW7kSx3rB9yEp2ZxG86IudG4I9VRgP8AM0j3LSXnRzfU5wsZWH8Dxn9V0FdyFsvTajPJU2UbI4ia5nAae710Mja15H/af74hXmbr3h0ta3/Aj3rvAtlV5Mue6RrXtCaWiOFt3MvT/pX+JYPe5X27h3x/cR31KX9a7g2zV0WATdIo/aU+w4c3o5vT+7YO+q38JV5nRneHU0R/uO/Bi7O60AKp8lTdoj3+o+Zx9nRbc86tEeNQ/kV9nRTW53FMdzHn9F1nydPJ1O7RHvtXqcsZ0Tv53I8KR/rV5vRMOdy7wpD+tdN8nXvAU7tFffKvzHNm9FFPnXqnuawfgVeZ0V2/OpXP1qY/Iuh+TpwE2F0KvFVPmZAm9F9qNeKf9z9GhXW9GtoP3bz31H/gQpxwF7wFOyuhX3ifzPxIYzo+sx+4B731T+ZXm7j2g/01PxBPvKlvAVTbftU7JV1pdSKN3QtRpa0f/Gw+8K4zdyg3ShSHdSp/opSKPYPsCodbDkpsc3O5Ru7ainTcGtDQXzAAA0HILbLGsWQD3/gFkqxxeoREQgIiIAiIgCpqDI9yqXhQGJwlVwlewr2EJuWRSVTKSugL0BQLlEL0L2EhSQWuGveGrkJCgm5aNNecJXiF6guWOGnDV+EhBcscNOGr8LyEJuWeGnDV6EhSRctcNVBqrhewguWgOaYFdhEFymk2FWvAvUICIiAIiIAiIgCIiA8hIXqIDyF6iIAiIgCIiAIiIAiIgCIiAIiIAiIgCIiAIiIA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748" name="AutoShape 4" descr="data:image/jpeg;base64,/9j/4AAQSkZJRgABAQAAAQABAAD/2wCEAAkGBhQRERQSEBIVEBUPFBUUFBYWFRUWFhQUFRUVFBQUFRcZHCYeFxkkGRQUIC8gIycqLSwsFR8xNTAqQSYrLCkBCQoKDgwOGg8PGi0lHCQsMCwvLDQpLCsvKiwpMiksKSkvLCouMC0sLTQpLy0sKSwsLCwsLSwqKSosKSksLCwsLP/AABEIAOEA4QMBIgACEQEDEQH/xAAcAAEAAQUBAQAAAAAAAAAAAAAABgIDBAUHAQj/xABIEAABAwIDBAUGCwYFBAMAAAABAAIRAwQSITEFBhNBByJRcYEUMkJhkbEjNVJyc4KhssHC0TNDYqLS4SQ0RIOSU2OT8BWjs//EABoBAQADAQEBAAAAAAAAAAAAAAABAgQDBQb/xAAzEQACAQIDBQUIAgMBAAAAAAAAAQIDEQQhMRITMkFRYXGRofAFFCJSgbHB0TNCkqLhNP/aAAwDAQACEQMRAD8A7iiIgCIiAIiIAiIgCIiAIiIAiIgCIiAIiIAiIgCIiAIiIAiIgCIiAIiIAiIgCIiAItftLeC3tv8AMV6VL1Oe0HwbMn2KJ7T6ZbGnIpcW5P8AAzC3/k+PsBUOSR0jSnPRE8RcrZ01uJkWjQ3kDVM+JwQslnTOPStD4VR+LFz3sOpsXszEtXUfNfs6Wi55T6ZKPpW1UdzmH9Fks6YLU60q4+rTP51O9h1Kv2diV/T7E6RQxnSzZHXit76f6ErIp9J9gf3zm99Kp+DVO8j1KPBYhf0fgStFHGdIlgf9S0d7ag97Vfp772LtLuj4vA96nbj1Obw1ZawfgzeItYzee0Ol1QP+7T/VZFPa1F3m1qbu6ow/ipuijpTWqfgZaKhlZp0cD3EFVqTmEREAREQBERAEREAREQBERAEREAUf6QKhbs26LSWkUjBBIIzGhCkCjnSL8WXf0R94UPQ6UuNd6PnMnOeZ5r0FUSqgsh9ImZ9vorsqzb6LbbH3er3eLyenxOHGLNrQJmBLiM8iuNrvI9NTUIJydka+V7K3rtwr4f6Zx7nUz+ZYt3urd0mOfVt3sYwS5xiAO0kFTsS6ELE0npNeKNXK9lUykqp3uVSkqmUlBcqleQvEQXKgezJXWXbxo9w7nOHuKsSkoLmfT25cN824rDuq1P1WQzey8Gl3X/8AK8+8rUSkqbso4QeqXgb6nvzfN0u6njhPvBWQzpIvx/qSe+nSP5FGpXhKnal1Obw9F6wXgiVDpVvx+8Y7vpN/CFW3plvm6toO76bvweoZUKxqhV1OXUwVcPR+VeB3jo331q7RbWNZlNhouYBgxAEODjmHE/J+1TNcr6CfMu/n0fu1F1RbIO6Pm8RFRqNLQIiKxwCIiAIiIAo30jfFd39EfeFJFG+kb4ru/oj7woehenxrvPnGVU1UBVtWVn0cTOt9FkUqzm+Y5zZ+S5wk+BWPb+apFuRsvyi9pNIltM8V/czMDxdhHiuNrux6EpRhS2paJEp3vvX2Wz7a2bUeKtSC9we7HDOvU60z57mjuBWTtO1Ldk0qVxciiaxY6o+sXvcZPFwNGbnHzBHYCtJt53l+120Rmyk5tL6rJfWPtxD6oWN0hXpuL/gszFENosH/AHHwXfa5rfqLu3a76ZHi06O1u46N3m3bToYe2d0HUadGrSqtuqdy4NpljXBxcQS0YTMzB9ivP3GfTwNuLm3t6lWMFN73F5nIThaQM8pzCntE02XltaSP8JbOe0fxnDSB78Dap+uVDtq7Zrvu6rfIKNao2oWtm3e+oWtcRTJcHZ9UNM6KHCKOtLGV6nwrvvle3LXI0z90bkXJtRTxVAMWRGHAdH4jADe/nlqsu66P7qmWNcKZNV4Y0CoCcRBdpGkNcZ9Slllt2o2zutoVgxtZ8UaYaDA4ZNNgzJn4V7yc+S0nRvQmvXu6xLvJ6bi57jJLnyXEk88DXe1RsRyXU6e+V9iU8ko5Pnd+Jrm7gXhcWYGBw0Bq0wXRqWiZI9eix7fcu8eSBQcMJLesWMktyOHE4Yu8SFutw8V3tF91VMljXVCT6Jf1GNHYA0uy/hXu69Z1/tY3DiS2ljqNnRrB1KTR2DrNPrzUbMX4l5YqvByT2fhjd5PJ9NSL0dhXD6jqTKNR1SmYe0NJLfncgq9obuXNBuOtQqU2/KIluekkSB4qS7Y2c1xq311cPoUrqoRSp0hNSsxvVpzmGgFrA7OdZMLcW1KlT2fSphlSky/uKTMNV+NxY57SSYADZZTOQ+UE3azIl7QktlpXTsnk9eefZ9SL2G6DW0BdX1byak6MDQ3FVqTmMI5SMxkcs8hmsC7tbZ7f8H5U+piAwPpsMtzlwNPTQZEc1u+lO5cbtlM5Mp0QWjlL3OxEf8Wj6qxtn7Mq21uKta8dYUriHBjMTqtWBkQ1sQIPbzE8kcVfZSLQrTdNVpSzekeXdo2/WhG7i1fTMVGOpk8nNLT7CFaIyldYfYNr0bG3qGpWFR5rk1o4nCpsLiHRpJqUmxOjlrXbfqXt66xpEUrUY6bw1oxPpsBFSD6IJGEYYgGUdPtIj7Rck7R0u3nlZfTyOZPP2LHqLql/vFRo3LadK7ZbUbZ+B9Btq8h+ExUDngHFMEZfaoRvPtO3fUrttqTcL6ofTeG4erhbiABAIGLFlpmp2UuZRYl1Xwteu77XJ10EeZd/PpfdqLqq5V0EeZd/PpfdeuqrTDhPDxX8rCIiuZgiIgCIiAKN9I/xXd/RH3hSRRrpI+K7v6I+8KHoXp8a7z5wCuNVtVtWVn0MTPoaK61xGhI7iQs7YuwnVmB2INBJ5EnIwpJZblUz57nO+z3Lz6uKpU5WbzNzrwjGzIcyoWmWktPaCQc9cxmgquDsQccUzik4p1nFrPrXS7bcu25057ys+luXa/8ARCvTq7zhRll7QpR/r9jlJvKmMVDUeXiIeXuLhGkOJlbCtvbeObhddVY9Tg0+1oB+1T/a+5FAUKrqFEcRrHGnJyxASJXLbm8wiTRYcpyNRv5l3+JHL33DT4oadiLz9p1XUhRNV5pNMinPVBEkGO8n2r232tWp030qdRzKdWcbREOkQZynTLVa922KXOk8fNqA9vJzfV2qpu0aB9N7J+UwH7WuPuU2n0fruO0cZhJK2S56czY2G2q1Br20ahpisIfAacQgjUgkZE6dq92XtutbY+A/h8UYXdVpJAmACQY1OiwqbmO8ytSd6i4sPseArz7CoBJY6O0CR7Rkq7VjSnh6t7Wd9e02dpvfcU6LaANN7KcYOJSbULI0wl3ZymVZ2tvNXuhTbXeHcGS0gYTJAGIkanL7StWUU7TtYusPSUtpRVyRP3sr3FPhVaVG5cGlrXvpg1G4obLTMF0kctY1V643nrmnTbWtqFV1v1KdSozG5sZeaHQT1OyDhBz1Udtbo0yS2Jc0t7g7mOw5arMqbfe6eqwYiSYDhIJccPnZDC9zcuR56qyl1Znlhop/DFW72jdHpCueLxjSp4uFwm5PAaMWNzhnqepPqaFoth7Sq29dlSkMTxlB0eHDrA945+KuDeGp6UO01n+HEO52Ez84r07dJDpEOiAQXSZbwyCScssycyS1uilu/MiNFU4tKnqramVtTb9saj6hsBxnkl2Ou51MPOZdgaADnnGiiLz61JBvCIJcwTnDZdDi8RUnkGmJI7c81q9p7XNVuEiBiDuU5YwJho9FzR9QK2T5nBRcMrPxudJ6CP2d38+l9166quVdA/7O7+fS+69dVWmHCeFiv5WERFczhERAEREAUa6SPiu7+iPvCkqjXSR8V3f0R+81Q9C9PjXefN4VxqthVtWVn0MSf7ot+Ab3u+8VMLRqie53+XZ3u+8VMbUL5epHaxEu85VnYz6DFm02rGoBZbV9FhadonkVJZitUwtJ7PfyXO95tjtfiIAlw/vKmO0LzFpo37T2qLbRryVGIqXdkd6ELLMgtxucTJa7w+1aS62K+nqCuoWLJKyK1g1x6zQVSFeSLyoxZyzYmyC+oGlpg9gJ7pjlyn1qa70VhTbSoU5aHExGUREfa5b2pQbRp1HsaBgY53fhaSJUWZvHVq9fyWlV4UmYccPVc8nzvkscfBTOe3m9DrRoO2RMrLYVLgNFZoqFrJcXZnt1Ucudj0HEw3D2QXCPeFXU3nvCCPJW/JME6kxHndpA8Qte7a1ckDyYS4uaACZJaJcInkJnuKx1tptbtrxRroQlC935nlXd9vovd/K79Fh1dkR+8Hi1w90q8L+s8AtoSHAEHOCCHEGe6m8/VK17tsuPox4lWp77Rv7G1Tl1+xc/+P7KjP5/6VV/8UT6bPa7+lYo2mewH/3uV5m2iPQHt/suzVTkWc5dSt2xvlVB4NJ98Ky6ypN5OqH1kNHsbn9quP21P7se0qw/aM+iB4A+8JHe8yqSfF68DqnQw4Gncw1rQH08miPRd4nxXSFzToUrF1O6nk+n91y6WvTpcCPnMdbfytp/xBERdTGEREAREQBRrpJ+K7v6I/eapKo10k/Fd39F+Zqh6F6fGu8+bwq2qgKtqzM+gidJ3Jt3OtmEDIF+ZyHnHmpfQwjV3vj2rRbkNDtnU2u0JqTnEfCOMysl9rU04zyzsOEEj2Lya1KNCe8STvnn+ly7czDOe8k43tZm2qbRDQ4hwGDkeeQOZ5KqpeYhnOHKSDEE+rmtS63p1C17gCcs+7Se1e17hwxMa0uD/NIzAnWeyF0nKrTTad09El32/CyM8Yxk0uZVtCsWHD7PWO1aKuZKknlOWoyynXTIx7Fhmux7sOVTWcvN8eShzhKdovs9fvQ7RlJLNGPsq3zWfXtoKv2toG5t07OY/VZdeloV3VJpZlXVTeRpdq04tqxP/SqfcKgO7QqfCGk8MINKZbLT8Jq4kw0DmNSCRGqmu9F8BSqMHOm77pXP9lUKLp41QszaAM8JEPLi4gTlDY9ZRw3kXBfs3UOBtm+tqdbICtgAeD8JSw1G4HsHEc3FIgEnX35XaFpWaQBUptLqhJIpBwDzSL6hGJ+HVrm5AA5nsjTCwtS9w8qcGjBhcWk4gW/CaDIg6ZZx3TUNnW2nlR5+oHquM5t6vWwtg64p9S5PByf9l4I6u3qJsaLq+GmGuyzhvBeGtbxG2xc0h0xD3HkRB0la+nuq50fCAhwbENJgkUzDhMiOI0k9mfqVoWdDilvlR4eGWvzBnE0Frm5kdUnxHZmvfILeCRckHCeqflYRDcUQRMjF3ZK8cNON9mSX0RZO2n2K27rkieIP3WWHXigEAQc4xDln6sppbuu6AcY0GIYTibJAjDqT50etsZSFW+wtsTA27dBeGuJ9GnDjiyGshoj1qza2VBwBqXRY6TIAccxU1B5y0F2cZ4e1W3Vb5/JDbfV+Brr22NKo5hzwnu1AIykxkRzVhb0bMtSRN3MxJwnmczmPsPfKpp7LtcsV3hnMw3FlLuwaxhPiQtCi7Zl96u3wZP8AoP8A2d19JT+65dPXMuhIAMuwMwKrAO7C6F01a6fCjwMZ/NL1yCIiuZQiIgCIiAKM9JPxXd/RfmapMoz0lfFd39F+Zqh6F6fGu8+cAq2qgKsLMz6CJ03cq/As2035A8QSNRL3LZ1tnFwJ4rqojSQAfUYGajG7Lv8ADM73feK2QqmV503GcvjV7adhjnBqTcXY29vcu82lQcTpLgAB4n8FmUaD2CXkYqh5aDLl7FqrSTqT7StxdOc5gwxjbBAJjFGRz7lWnSUU3G+0ll+fqcanJcjAr7PplxxtE6k5gGfVOqt4DSM02Nc3syEd05FVuD2zVqDDBHVBmGic/tnwXtxUktwES7MdkjOVym7rYnHN6cnzt+LhXvdPLy7S7a3b3OGCkWZiTLcMc5AK3FyCQAOZhaEbWj9o1zHjnBIPiNQpBQqS0HSQD3LVg0mpQzv606dpzrXTUrEWq7pXDqruI6m5jiZdJ808sJHZyV+42FaMEcFroyyaCZAkzl2Z+BUpxkjktFta4YIxUx5+HNpEzGJwA87L2wBzWidJRyjfyIjVlLVmlqbGtySBRAggea3VznMaO8ljvZKwbnYlEZ8MDwb8rD75/wCJ7FsqrmSRgYIIEySIxBuoOeWI9w9ax6hbmQ5rTBeNQZBMTnk6BOehMarz909rSX+SNcKj6+TNVV2JT5MzhxjKerjkRzPwb8h2LErbBEOcGiG4pMiOqHFw/kcO8La1qbZwh7YJAJEABh1LpPzDHrPZniuosdm64DS7DJOc4qjmunOSA0Yo164y1WinDln/AJI0Ko1nfyZrqG72KCAIdh9KIxFgAOWR+Eae7NX6W7siQzF5vMek1rmiI1Ie1VC0ZH+ZbJBJEiJx4WtyPyAXHl5oEzleqUqQmK5qHOMiJhowgzpmQO5pPJdXHLP7lnUd8n/qy1V3agE8OMOOcxEUw0uggZ5uAHrWFtLYRoiXsAzgQ+ZPW7BpDf5h2rLvGNB6j8QzM/WcBpzgA/WWuqmPTI9qpeKds/E70YzlZtq3cdL6FWAUrmBHwlPt+Se1dJXOOhg/BXOZPwjNfmldHXo0eBHiY5WxEvXJBERdTEEREAREQBRnpK+K7v6L8zVJlGekr4ru/ovzNUPQvT413nzgFUFSFW1ZmfQRJvu2f8O3vd94rbUKJJWo3ZngN73feKlNlSXiSq2qNPqcasc7mVaW0BVVQsljV66jK3QSksjE5WZrXVnDnI7Dmsa3DGOLgyCew5CdYGgWzq2qw32h7FdxaCcWZNK8Z6x3j9FtbWq0jJwPitALZZNG3XWNSS1RzlSi9GbwhavauLLCWD5znDORERr2ePrVxhOkn2la7aDA3MnnjzLfOGYgEGYDSY5+tROSm8ln4lYw2TDqMIObmuEzBe6Y647O13/1jVYQ6pBLQ8RhIlxBgMa7PD52IOz5YxlkJu8QNGIOBcG6FzTm12EcjiJMmDyJMGRNBqROF+HBiE9Qzm4NLp1ks8MTcjiKyKFTaaendH9mqLXpswKjcsg52RMjTIAuOmgkd0hYFxQdpw3c9Q7kA4/YQfFbR9TLDxmhmbPNbGFzjOUSRhpB3b1mjmsG6vHjG3iggufOENLSTja4tgRBD3ZjUR2CIjRjBJyb8v2boVZSdo28/wBGBTtahIik7MwOq7Mzhj2gjvWS2i8CSyAfV24SPvs/5DtVk7TqOydVcQNBDYGYdlllmAVk2rX1BhBJDRnk0BolmZd6PmM58oV5qn2na9VZu3mWqwPZ9gWDWDuwewLc1Nmsj9uwH5tUN0nzsEaZrUX1tgMPkcwRBBHItIMEesLnCNjvTkm7fg6V0Mg8K5kR8IzkB6J7F0dc36FwOFcxP7Rmo/gK6QvYo8CPncf/AOiXrkgiIupiCIiAIiIAoz0lfFd39F+ZqkyjPSX8V3f0f5mqHoXp8a7z5vCuNVAVbVmZ9BEme7M8JvefeVKrR6h+708JvefeVKtnsLzA7yewcyvmsUnvG11Jq2SuzZvv2sgHMnRo1P6BbKyol7cTyWzyGXtOvshau02ZTYS9zyQcy52GM9Jdotftfe4spO4YYC2q+lBLnYHMaCccQDLjEgwIOZhe5Q3EaV6b25fVLzXroeJCFevN5WRrrq2dXrvc5zm0myGy9wBz5Z55KmpstpcBRqHE0Yuq5wyJIEGc9P5h2rXXV5UqVJLwWipUcxsyesXUi0eoMEj5xWXsa3qzRpMaaRodeo4tAGB2UQAJxZgDx5ErFOc2s2l+NfX1PZ2NlHltvJVta3DujxKWuIjrtEgTPpDPQ5qe06TSAQZBEg9oOhCgG/tuDwyNXEt8NVOdhMLLai12rabQfZ+kLVhqu3TUpGHERVlJczIcyFiVyOyVXd7QY3zntb4haK83poN/eg92ayYmcpZQVytGDfIvXA7AB4LWXA7SsK63rpHQPd4R71rqu8YOlM+Lv7LDTwtVu7R6kKcunr6mfWjtJWurkdh9qsP2646MaO/EfxCsO2o48mD6s++Vvp0JrU0KEuhW1wnT3qS7Oty6qLam0GB1jJGGoIL6kj5MFo/uoxbbScHsJIADmzDGDKRPLsW5tKdzdVKtGk8Y6RJAJawloqPxZxmcTm6rVGk2c60ZJZ2X18zeXdgRcttxLg5zAXkDCHlmIjBGmEREzHNafatrh4lB4aKjcTmtAkBzW8R7m9jHtmBGobzBWKb27EMpOqVK9Jz54YxlgYSx7TE4oLhnGjtSqRtmq+qx1088VjZLXUWCWNFZzsZgFpDAIyzxLsqXrsMsXKDu7Oy8+vcTzoXdNK5yA+EZp8wro65l0HXJfRucQaCKjB1RHoc101bKStBI8nGS2q0mERF0MoREQBERAFGekr4ru/o/ztUmUZ6Sviu6+jH32qHoXp8a7z5yeyOc+38VfogYH6T1Y7dTMdiqFWCJOHT1gxlyn/0LLu6jSKpZGF1QlsCMi7KPDlCztHuKWiNrsSOG3Pt95U73UcIeSR6M92f91y63vHhoAe4ATkCRzW02JvE+g8mS4O1nrR4HVec6LU9s7YmjOpT+Ekz9kvY8fDUgwP4YZjaSaFOoK1GGtkk48iI0WZs/c8BvEdjcQwl2IxidBmGxlMkZ9qt7N3oxHzmZ82AA+PNSC33gpBvWeB7f0WqWHhJfFNW6J/fR+R5LxtXh2Wn3ERsdrdZ4AbTwOgBojIiRJ1KzrrboDQZGZMnujVRnauEVnubVYGu7yciY6oz0ha+rtEDzJcRMOfynm1ug7zK47um4rLM9NUlUs0Z22L8ue2o7MtzptPafTcOQHIc1iXO8NxU86q6OwGAtc+oSSSZJ1J1K8lWUEkbYUYRWauyt9QnUk95lUryUlXO90eoqZTEguVIqcS8xIRtFxSfZe13dWrTPXpnE8NAJDsg+q5utRjmAggEQ45kdUiK4kbVLSC0lpGYIMEHtBGitF2OdWKmrMlOx9om2rVKrA1z60sBc/GxrnvpveQGCXxjaYy805laXblbA6q57i6vcZPmJptyxh0aOcQIblhZkQJgY9bb1cgg1n565wT3uGZ8StRUeut+RglCz2mdi6B/2N19Kz7i6kuV9AjpoXX0zP/zXVFojoeJiP5GERFY4BERAEREAWt3k2Y25ta1GpOGpTIOEwe0Qe8BbJW7kSx3rB9yEp2ZxG86IudG4I9VRgP8AM0j3LSXnRzfU5wsZWH8Dxn9V0FdyFsvTajPJU2UbI4ia5nAae710Mja15H/af74hXmbr3h0ta3/Aj3rvAtlV5Mue6RrXtCaWiOFt3MvT/pX+JYPe5X27h3x/cR31KX9a7g2zV0WATdIo/aU+w4c3o5vT+7YO+q38JV5nRneHU0R/uO/Bi7O60AKp8lTdoj3+o+Zx9nRbc86tEeNQ/kV9nRTW53FMdzHn9F1nydPJ1O7RHvtXqcsZ0Tv53I8KR/rV5vRMOdy7wpD+tdN8nXvAU7tFffKvzHNm9FFPnXqnuawfgVeZ0V2/OpXP1qY/Iuh+TpwE2F0KvFVPmZAm9F9qNeKf9z9GhXW9GtoP3bz31H/gQpxwF7wFOyuhX3ifzPxIYzo+sx+4B731T+ZXm7j2g/01PxBPvKlvAVTbftU7JV1pdSKN3QtRpa0f/Gw+8K4zdyg3ShSHdSp/opSKPYPsCodbDkpsc3O5Ru7ainTcGtDQXzAAA0HILbLGsWQD3/gFkqxxeoREQgIiIAiIgCpqDI9yqXhQGJwlVwlewr2EJuWRSVTKSugL0BQLlEL0L2EhSQWuGveGrkJCgm5aNNecJXiF6guWOGnDV+EhBcscNOGr8LyEJuWeGnDV6EhSRctcNVBqrhewguWgOaYFdhEFymk2FWvAvUICIiAIiIAiIgCIiA8hIXqIDyF6iIAiIgCIiAIiIAiIgCIiAIiIAiIgCIiAIiIAiIgCIiAIiIAiIgCIiAIiIAiIgCIiAIiIAiIgCIiAIiIAiIgCIiAIiIAiIgCIi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FD4C284C-DB0C-4B53-B431-8216D09AA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800" y="4886515"/>
            <a:ext cx="220086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5. Wie funktionieren</a:t>
            </a:r>
            <a:br>
              <a:rPr lang="de-DE" dirty="0"/>
            </a:br>
            <a:r>
              <a:rPr lang="de-DE" dirty="0"/>
              <a:t>     ThermaCare-</a:t>
            </a:r>
            <a:br>
              <a:rPr lang="de-DE" dirty="0"/>
            </a:br>
            <a:r>
              <a:rPr lang="de-DE" dirty="0"/>
              <a:t>     Wärmekissen?</a:t>
            </a:r>
          </a:p>
        </p:txBody>
      </p: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19C8E440-C159-4C30-BC5A-7BEBC7FD4780}"/>
              </a:ext>
            </a:extLst>
          </p:cNvPr>
          <p:cNvCxnSpPr>
            <a:cxnSpLocks/>
            <a:stCxn id="33" idx="2"/>
            <a:endCxn id="2059" idx="0"/>
          </p:cNvCxnSpPr>
          <p:nvPr/>
        </p:nvCxnSpPr>
        <p:spPr>
          <a:xfrm flipH="1">
            <a:off x="9624205" y="2203085"/>
            <a:ext cx="286127" cy="615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AutoShape 12">
            <a:extLst>
              <a:ext uri="{FF2B5EF4-FFF2-40B4-BE49-F238E27FC236}">
                <a16:creationId xmlns:a16="http://schemas.microsoft.com/office/drawing/2014/main" id="{2F1AAE56-0B56-4104-88FF-BE7755BF92B5}"/>
              </a:ext>
            </a:extLst>
          </p:cNvPr>
          <p:cNvCxnSpPr>
            <a:cxnSpLocks noChangeShapeType="1"/>
            <a:stCxn id="50" idx="1"/>
            <a:endCxn id="2063" idx="3"/>
          </p:cNvCxnSpPr>
          <p:nvPr/>
        </p:nvCxnSpPr>
        <p:spPr bwMode="auto">
          <a:xfrm rot="10800000">
            <a:off x="4600626" y="4522980"/>
            <a:ext cx="486174" cy="825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" name="AutoShape 12">
            <a:extLst>
              <a:ext uri="{FF2B5EF4-FFF2-40B4-BE49-F238E27FC236}">
                <a16:creationId xmlns:a16="http://schemas.microsoft.com/office/drawing/2014/main" id="{0978753B-E572-44F8-8AE1-EBDFDCF61512}"/>
              </a:ext>
            </a:extLst>
          </p:cNvPr>
          <p:cNvCxnSpPr>
            <a:cxnSpLocks noChangeShapeType="1"/>
            <a:stCxn id="2063" idx="0"/>
            <a:endCxn id="2062" idx="2"/>
          </p:cNvCxnSpPr>
          <p:nvPr/>
        </p:nvCxnSpPr>
        <p:spPr bwMode="auto">
          <a:xfrm rot="16200000" flipV="1">
            <a:off x="2395930" y="3317144"/>
            <a:ext cx="804550" cy="68379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7" name="AutoShape 12">
            <a:extLst>
              <a:ext uri="{FF2B5EF4-FFF2-40B4-BE49-F238E27FC236}">
                <a16:creationId xmlns:a16="http://schemas.microsoft.com/office/drawing/2014/main" id="{5B4035C9-CD8D-4A15-A89F-A0DE998D49F2}"/>
              </a:ext>
            </a:extLst>
          </p:cNvPr>
          <p:cNvCxnSpPr>
            <a:cxnSpLocks noChangeShapeType="1"/>
            <a:stCxn id="2062" idx="0"/>
            <a:endCxn id="51" idx="2"/>
          </p:cNvCxnSpPr>
          <p:nvPr/>
        </p:nvCxnSpPr>
        <p:spPr bwMode="auto">
          <a:xfrm rot="5400000" flipH="1" flipV="1">
            <a:off x="2528596" y="1517552"/>
            <a:ext cx="743597" cy="88817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9" name="Textfeld 78">
            <a:extLst>
              <a:ext uri="{FF2B5EF4-FFF2-40B4-BE49-F238E27FC236}">
                <a16:creationId xmlns:a16="http://schemas.microsoft.com/office/drawing/2014/main" id="{77A7C46F-9364-4D6F-8A75-4CBE13A31089}"/>
              </a:ext>
            </a:extLst>
          </p:cNvPr>
          <p:cNvSpPr txBox="1"/>
          <p:nvPr/>
        </p:nvSpPr>
        <p:spPr>
          <a:xfrm>
            <a:off x="7979164" y="3587114"/>
            <a:ext cx="2889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Eisen + Sauerstoff </a:t>
            </a:r>
            <a:r>
              <a:rPr lang="de-DE" sz="1600" b="1" dirty="0">
                <a:sym typeface="Wingdings" panose="05000000000000000000" pitchFamily="2" charset="2"/>
              </a:rPr>
              <a:t> Eisenoxid</a:t>
            </a:r>
            <a:endParaRPr lang="de-DE" sz="1600" b="1" dirty="0"/>
          </a:p>
        </p:txBody>
      </p:sp>
      <p:pic>
        <p:nvPicPr>
          <p:cNvPr id="81" name="Grafik 80" descr="Ein Bild, das Text enthält.&#10;&#10;Mit sehr hoher Zuverlässigkeit generierte Beschreibung">
            <a:extLst>
              <a:ext uri="{FF2B5EF4-FFF2-40B4-BE49-F238E27FC236}">
                <a16:creationId xmlns:a16="http://schemas.microsoft.com/office/drawing/2014/main" id="{722ED317-F8E4-4FBB-AE60-9A80C0A4F4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640572" y="4514857"/>
            <a:ext cx="1668559" cy="2608135"/>
          </a:xfrm>
          <a:prstGeom prst="rect">
            <a:avLst/>
          </a:prstGeom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EB571ABD-471E-452D-9022-1BE7E8CD59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99" y="5100475"/>
            <a:ext cx="2090754" cy="867860"/>
          </a:xfrm>
          <a:prstGeom prst="rect">
            <a:avLst/>
          </a:prstGeom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5DFE48B2-90BA-459C-89BE-A1E77B4B022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296" y="5534405"/>
            <a:ext cx="1822174" cy="1234376"/>
          </a:xfrm>
          <a:prstGeom prst="rect">
            <a:avLst/>
          </a:prstGeom>
        </p:spPr>
      </p:pic>
      <p:sp>
        <p:nvSpPr>
          <p:cNvPr id="88" name="Textfeld 87">
            <a:extLst>
              <a:ext uri="{FF2B5EF4-FFF2-40B4-BE49-F238E27FC236}">
                <a16:creationId xmlns:a16="http://schemas.microsoft.com/office/drawing/2014/main" id="{A172427D-BB00-486E-9C3A-0CB805559DC8}"/>
              </a:ext>
            </a:extLst>
          </p:cNvPr>
          <p:cNvSpPr txBox="1"/>
          <p:nvPr/>
        </p:nvSpPr>
        <p:spPr>
          <a:xfrm>
            <a:off x="11008468" y="3499242"/>
            <a:ext cx="106451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 BLANCA" panose="02000000000000000000" pitchFamily="2" charset="0"/>
              </a:rPr>
              <a:t>Chemische</a:t>
            </a:r>
            <a:br>
              <a:rPr lang="de-DE" sz="1200" dirty="0">
                <a:latin typeface="AR BLANCA" panose="02000000000000000000" pitchFamily="2" charset="0"/>
              </a:rPr>
            </a:br>
            <a:r>
              <a:rPr lang="de-DE" sz="1200" dirty="0">
                <a:latin typeface="AR BLANCA" panose="02000000000000000000" pitchFamily="2" charset="0"/>
              </a:rPr>
              <a:t>Reaktion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7BB196DF-489F-4A41-8A75-F872D8BBFCA6}"/>
              </a:ext>
            </a:extLst>
          </p:cNvPr>
          <p:cNvSpPr/>
          <p:nvPr/>
        </p:nvSpPr>
        <p:spPr>
          <a:xfrm>
            <a:off x="11008468" y="4039936"/>
            <a:ext cx="106451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dirty="0">
                <a:latin typeface="AR BLANCA" panose="02000000000000000000" pitchFamily="2" charset="0"/>
              </a:rPr>
              <a:t>Oxidation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6DD41006-980A-4CDA-9BFE-3423D6D16ADB}"/>
              </a:ext>
            </a:extLst>
          </p:cNvPr>
          <p:cNvSpPr txBox="1"/>
          <p:nvPr/>
        </p:nvSpPr>
        <p:spPr>
          <a:xfrm>
            <a:off x="30598" y="45300"/>
            <a:ext cx="98914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Chemie </a:t>
            </a:r>
            <a:br>
              <a:rPr lang="de-DE" b="1" dirty="0"/>
            </a:br>
            <a:r>
              <a:rPr lang="de-DE" b="1" dirty="0"/>
              <a:t>IHF 2</a:t>
            </a:r>
          </a:p>
        </p:txBody>
      </p:sp>
      <p:pic>
        <p:nvPicPr>
          <p:cNvPr id="3" name="Grafik 2" descr="Ein Bild, das Waage, Gerät, Himmel, Wand enthält.&#10;&#10;Mit sehr hoher Zuverlässigkeit generierte Beschreibung">
            <a:extLst>
              <a:ext uri="{FF2B5EF4-FFF2-40B4-BE49-F238E27FC236}">
                <a16:creationId xmlns:a16="http://schemas.microsoft.com/office/drawing/2014/main" id="{F1B0CA70-FDE3-4589-A103-C612763743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48" y="2700729"/>
            <a:ext cx="1262019" cy="116494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B0B0A05-C317-4351-8A65-C52D89FF04F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5" y="1767316"/>
            <a:ext cx="1309688" cy="871538"/>
          </a:xfrm>
          <a:prstGeom prst="rect">
            <a:avLst/>
          </a:prstGeom>
        </p:spPr>
      </p:pic>
      <p:pic>
        <p:nvPicPr>
          <p:cNvPr id="9" name="Grafik 8" descr="Ein Bild, das Person, draußen enthält.&#10;&#10;Mit sehr hoher Zuverlässigkeit generierte Beschreibung">
            <a:extLst>
              <a:ext uri="{FF2B5EF4-FFF2-40B4-BE49-F238E27FC236}">
                <a16:creationId xmlns:a16="http://schemas.microsoft.com/office/drawing/2014/main" id="{2297DCF6-CC9B-4587-93DB-168FDFDFFB9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733" y="42184"/>
            <a:ext cx="1255000" cy="835146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62610020-6AB1-4BFD-BA8E-52A129031533}"/>
              </a:ext>
            </a:extLst>
          </p:cNvPr>
          <p:cNvSpPr txBox="1"/>
          <p:nvPr/>
        </p:nvSpPr>
        <p:spPr>
          <a:xfrm>
            <a:off x="-19918" y="6578430"/>
            <a:ext cx="320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aus.: Blickpunkt Chemie 1 Schroedel 2012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4EBD52B-6E35-484E-959E-A6E305722303}"/>
              </a:ext>
            </a:extLst>
          </p:cNvPr>
          <p:cNvSpPr txBox="1"/>
          <p:nvPr/>
        </p:nvSpPr>
        <p:spPr>
          <a:xfrm>
            <a:off x="8903722" y="6578430"/>
            <a:ext cx="3257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aus: Blickpunkt Chemie 1 Schroedel 2012</a:t>
            </a:r>
          </a:p>
        </p:txBody>
      </p:sp>
      <p:pic>
        <p:nvPicPr>
          <p:cNvPr id="40" name="Grafik 9">
            <a:extLst>
              <a:ext uri="{FF2B5EF4-FFF2-40B4-BE49-F238E27FC236}">
                <a16:creationId xmlns:a16="http://schemas.microsoft.com/office/drawing/2014/main" id="{E40423F7-8D12-45F5-AD14-04CB1A16FDB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9848" y="63122"/>
            <a:ext cx="941177" cy="80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898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16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 BLANCA</vt:lpstr>
      <vt:lpstr>Arial</vt:lpstr>
      <vt:lpstr>Arial Black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Schütte</dc:creator>
  <cp:lastModifiedBy>Petra Schütte</cp:lastModifiedBy>
  <cp:revision>16</cp:revision>
  <cp:lastPrinted>2018-01-29T15:20:32Z</cp:lastPrinted>
  <dcterms:created xsi:type="dcterms:W3CDTF">2017-07-29T13:22:32Z</dcterms:created>
  <dcterms:modified xsi:type="dcterms:W3CDTF">2018-01-29T15:22:11Z</dcterms:modified>
</cp:coreProperties>
</file>